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59" r:id="rId3"/>
    <p:sldId id="266" r:id="rId4"/>
    <p:sldId id="294" r:id="rId5"/>
    <p:sldId id="271" r:id="rId6"/>
    <p:sldId id="299" r:id="rId7"/>
    <p:sldId id="302" r:id="rId8"/>
    <p:sldId id="300" r:id="rId9"/>
    <p:sldId id="301" r:id="rId10"/>
    <p:sldId id="303" r:id="rId11"/>
    <p:sldId id="306" r:id="rId12"/>
    <p:sldId id="305" r:id="rId13"/>
    <p:sldId id="308" r:id="rId14"/>
    <p:sldId id="304" r:id="rId15"/>
    <p:sldId id="307" r:id="rId16"/>
    <p:sldId id="309" r:id="rId17"/>
    <p:sldId id="26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875"/>
    <a:srgbClr val="A0B862"/>
    <a:srgbClr val="404C56"/>
    <a:srgbClr val="444347"/>
    <a:srgbClr val="ED7D31"/>
    <a:srgbClr val="156C75"/>
    <a:srgbClr val="EA9C00"/>
    <a:srgbClr val="20A8B6"/>
    <a:srgbClr val="2494D3"/>
    <a:srgbClr val="A24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9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9FA62-97B8-45DE-944E-C251D6E52CC1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74E-E187-4C57-BE62-8C5F70A9EC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7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95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804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16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66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79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10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26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58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8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1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9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1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/>
        </p:blipFill>
        <p:spPr>
          <a:xfrm>
            <a:off x="0" y="0"/>
            <a:ext cx="445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r="59167"/>
          <a:stretch/>
        </p:blipFill>
        <p:spPr>
          <a:xfrm>
            <a:off x="835053" y="0"/>
            <a:ext cx="374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0487" y="6399382"/>
            <a:ext cx="931026" cy="365125"/>
          </a:xfrm>
        </p:spPr>
        <p:txBody>
          <a:bodyPr/>
          <a:lstStyle>
            <a:lvl1pPr algn="ctr">
              <a:defRPr/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926470" y="6430886"/>
            <a:ext cx="339061" cy="11430"/>
            <a:chOff x="5926470" y="6430886"/>
            <a:chExt cx="339061" cy="11430"/>
          </a:xfrm>
        </p:grpSpPr>
        <p:cxnSp>
          <p:nvCxnSpPr>
            <p:cNvPr id="3" name="Straight Connector 2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6" b="8136"/>
          <a:stretch/>
        </p:blipFill>
        <p:spPr>
          <a:xfrm>
            <a:off x="0" y="681925"/>
            <a:ext cx="12192000" cy="57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0185"/>
            <a:ext cx="9144000" cy="29083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439816" y="547635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85000"/>
                  </a:prstClr>
                </a:solidFill>
              </a:rPr>
              <a:t>www.goodpello.com</a:t>
            </a:r>
            <a:endParaRPr lang="ko-KR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6" name="그룹 9"/>
          <p:cNvGrpSpPr/>
          <p:nvPr userDrawn="1"/>
        </p:nvGrpSpPr>
        <p:grpSpPr>
          <a:xfrm>
            <a:off x="3657600" y="5661025"/>
            <a:ext cx="4876800" cy="0"/>
            <a:chOff x="2105025" y="5566291"/>
            <a:chExt cx="4876800" cy="0"/>
          </a:xfrm>
        </p:grpSpPr>
        <p:cxnSp>
          <p:nvCxnSpPr>
            <p:cNvPr id="7" name="직선 연결선 10"/>
            <p:cNvCxnSpPr/>
            <p:nvPr userDrawn="1"/>
          </p:nvCxnSpPr>
          <p:spPr>
            <a:xfrm flipH="1">
              <a:off x="210502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H="1">
              <a:off x="578167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9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36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10873354" y="3069374"/>
            <a:ext cx="581330" cy="581331"/>
            <a:chOff x="11182172" y="1411060"/>
            <a:chExt cx="581330" cy="581331"/>
          </a:xfrm>
        </p:grpSpPr>
        <p:sp>
          <p:nvSpPr>
            <p:cNvPr id="20" name="Teardrop 19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1232211" y="1461099"/>
              <a:ext cx="481252" cy="481252"/>
              <a:chOff x="11232211" y="1461099"/>
              <a:chExt cx="481252" cy="48125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1232211" y="146109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75000"/>
                        <a:lumOff val="25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1317452" y="1538016"/>
                <a:ext cx="334970" cy="336091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9557549" y="4974900"/>
            <a:ext cx="581330" cy="581331"/>
            <a:chOff x="8654872" y="5386160"/>
            <a:chExt cx="581330" cy="581331"/>
          </a:xfrm>
        </p:grpSpPr>
        <p:sp>
          <p:nvSpPr>
            <p:cNvPr id="23" name="Teardrop 22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704911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124968">
                      <a:lumMod val="65000"/>
                      <a:lumOff val="35000"/>
                    </a:srgbClr>
                  </a:gs>
                  <a:gs pos="0">
                    <a:srgbClr val="124968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78643" y="5567321"/>
              <a:ext cx="333788" cy="277174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181968" y="1053830"/>
            <a:ext cx="581330" cy="581331"/>
            <a:chOff x="2828874" y="620671"/>
            <a:chExt cx="581330" cy="581331"/>
          </a:xfrm>
        </p:grpSpPr>
        <p:sp>
          <p:nvSpPr>
            <p:cNvPr id="17" name="Teardrop 1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87372" y="826860"/>
            <a:ext cx="581330" cy="581331"/>
            <a:chOff x="514172" y="2985860"/>
            <a:chExt cx="581330" cy="581331"/>
          </a:xfrm>
        </p:grpSpPr>
        <p:sp>
          <p:nvSpPr>
            <p:cNvPr id="29" name="Teardrop 28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2270074" y="5385964"/>
            <a:ext cx="581330" cy="581331"/>
            <a:chOff x="2867384" y="5386160"/>
            <a:chExt cx="581330" cy="581331"/>
          </a:xfrm>
        </p:grpSpPr>
        <p:sp>
          <p:nvSpPr>
            <p:cNvPr id="26" name="Teardrop 2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62297" y="4171511"/>
            <a:ext cx="581330" cy="581331"/>
            <a:chOff x="9727404" y="4132372"/>
            <a:chExt cx="581330" cy="581331"/>
          </a:xfrm>
        </p:grpSpPr>
        <p:sp>
          <p:nvSpPr>
            <p:cNvPr id="32" name="Teardrop 31"/>
            <p:cNvSpPr/>
            <p:nvPr/>
          </p:nvSpPr>
          <p:spPr>
            <a:xfrm rot="8100000">
              <a:off x="9727404" y="4132372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9777443" y="4181739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A87000"/>
                  </a:gs>
                  <a:gs pos="0">
                    <a:srgbClr val="A87000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69106" y="4263316"/>
              <a:ext cx="297926" cy="29792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2517974" y="2195245"/>
            <a:ext cx="6919177" cy="209506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6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교통운영관리</a:t>
            </a:r>
            <a:endParaRPr lang="en-US" altLang="ko-KR" sz="65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6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프로젝트</a:t>
            </a:r>
            <a:endParaRPr lang="en-US" altLang="ko-KR" sz="65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209373" y="4396737"/>
            <a:ext cx="5433041" cy="4792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</a:rPr>
              <a:t>TSM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ea typeface="+mj-ea"/>
              </a:rPr>
              <a:t>을 활용한 도로 개선방안</a:t>
            </a:r>
            <a:endParaRPr lang="en-US" altLang="ko-KR" sz="25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955373" y="4930939"/>
            <a:ext cx="6022634" cy="734601"/>
            <a:chOff x="3573285" y="3961890"/>
            <a:chExt cx="4949153" cy="734601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3573285" y="4109534"/>
              <a:ext cx="4949153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201820504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이성연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  201820514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문현아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  202020511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오수민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45196" y="3961890"/>
              <a:ext cx="4877241" cy="15944"/>
              <a:chOff x="5924768" y="6430886"/>
              <a:chExt cx="340763" cy="15944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924768" y="6446830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1192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48197"/>
          <a:stretch/>
        </p:blipFill>
        <p:spPr>
          <a:xfrm>
            <a:off x="6635045" y="1112426"/>
            <a:ext cx="4905766" cy="3243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" b="48323"/>
          <a:stretch/>
        </p:blipFill>
        <p:spPr>
          <a:xfrm>
            <a:off x="582181" y="1106385"/>
            <a:ext cx="4905766" cy="324994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U</a:t>
              </a:r>
              <a:r>
                <a:rPr lang="ko-KR" altLang="en-US" sz="3200" dirty="0" err="1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턴구간</a:t>
              </a:r>
              <a:r>
                <a:rPr lang="ko-KR" altLang="en-US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 조정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595983" y="2251493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  <a:endParaRPr lang="en-US" altLang="ko-KR" sz="2000" dirty="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31453" y="4470155"/>
            <a:ext cx="4217520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208601" y="5029330"/>
            <a:ext cx="3014645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같은 방향으로 </a:t>
            </a:r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2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개의 </a:t>
            </a:r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턴이 존재하여 비효율적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3117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2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9" t="9182" r="35825" b="71321"/>
          <a:stretch/>
        </p:blipFill>
        <p:spPr>
          <a:xfrm>
            <a:off x="1532948" y="2165231"/>
            <a:ext cx="256572" cy="3131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4" t="14213" r="19835" b="68932"/>
          <a:stretch/>
        </p:blipFill>
        <p:spPr>
          <a:xfrm>
            <a:off x="5048973" y="1965737"/>
            <a:ext cx="267010" cy="33129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9" t="9182" r="35825" b="71321"/>
          <a:stretch/>
        </p:blipFill>
        <p:spPr>
          <a:xfrm>
            <a:off x="7490367" y="2165230"/>
            <a:ext cx="256572" cy="31313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4" t="14213" r="19835" b="68932"/>
          <a:stretch/>
        </p:blipFill>
        <p:spPr>
          <a:xfrm>
            <a:off x="10997711" y="1965737"/>
            <a:ext cx="267010" cy="33129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917057" y="2329680"/>
            <a:ext cx="546264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10757140" y="2321800"/>
            <a:ext cx="783671" cy="788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 flipH="1" flipV="1">
            <a:off x="-5779677" y="1487700"/>
            <a:ext cx="9132965" cy="963832"/>
            <a:chOff x="-138023" y="3016615"/>
            <a:chExt cx="11881779" cy="1166641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6" t="18616" r="52877" b="18994"/>
            <a:stretch/>
          </p:blipFill>
          <p:spPr>
            <a:xfrm rot="10800000">
              <a:off x="-138023" y="3068188"/>
              <a:ext cx="1966823" cy="1115068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9277444" y="3016615"/>
              <a:ext cx="2466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7" t="26540" r="32288" b="45788"/>
          <a:stretch/>
        </p:blipFill>
        <p:spPr>
          <a:xfrm>
            <a:off x="2309701" y="1666510"/>
            <a:ext cx="737503" cy="499233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 flipH="1">
            <a:off x="145241" y="2600282"/>
            <a:ext cx="9204416" cy="897496"/>
            <a:chOff x="-138023" y="3016615"/>
            <a:chExt cx="11881779" cy="116664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6" t="18616" r="52877" b="18994"/>
            <a:stretch/>
          </p:blipFill>
          <p:spPr>
            <a:xfrm rot="10800000">
              <a:off x="-138023" y="3068188"/>
              <a:ext cx="1966823" cy="1115068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77444" y="3016615"/>
              <a:ext cx="2466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29126" r="63083" b="44077"/>
          <a:stretch/>
        </p:blipFill>
        <p:spPr>
          <a:xfrm>
            <a:off x="8267178" y="2877045"/>
            <a:ext cx="717024" cy="483465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3594739" y="4640512"/>
            <a:ext cx="4672439" cy="1555342"/>
            <a:chOff x="4007491" y="4680740"/>
            <a:chExt cx="3792939" cy="1555342"/>
          </a:xfrm>
        </p:grpSpPr>
        <p:sp>
          <p:nvSpPr>
            <p:cNvPr id="63" name="구름 62"/>
            <p:cNvSpPr/>
            <p:nvPr/>
          </p:nvSpPr>
          <p:spPr>
            <a:xfrm>
              <a:off x="4609059" y="4680740"/>
              <a:ext cx="2743200" cy="1555342"/>
            </a:xfrm>
            <a:prstGeom prst="clou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Rectangle 3"/>
            <p:cNvSpPr txBox="1">
              <a:spLocks noChangeArrowheads="1"/>
            </p:cNvSpPr>
            <p:nvPr/>
          </p:nvSpPr>
          <p:spPr bwMode="auto">
            <a:xfrm>
              <a:off x="4007491" y="4995655"/>
              <a:ext cx="3792939" cy="92551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1</a:t>
              </a:r>
              <a:r>
                <a:rPr lang="ko-KR" altLang="en-US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번 </a:t>
              </a:r>
              <a:r>
                <a:rPr lang="en-US" altLang="ko-KR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U</a:t>
              </a:r>
              <a:r>
                <a:rPr lang="ko-KR" altLang="en-US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턴을 </a:t>
              </a:r>
              <a:r>
                <a:rPr lang="ko-KR" altLang="en-US" sz="1800" dirty="0" err="1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대항차로</a:t>
              </a:r>
              <a:r>
                <a:rPr lang="ko-KR" altLang="en-US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 </a:t>
              </a:r>
              <a:endParaRPr lang="en-US" altLang="ko-KR" sz="1800" dirty="0" smtClean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  <a:p>
              <a:pPr latinLnBrk="0"/>
              <a:r>
                <a:rPr lang="en-US" altLang="ko-KR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U</a:t>
              </a:r>
              <a:r>
                <a:rPr lang="ko-KR" altLang="en-US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턴으로 변경 </a:t>
              </a:r>
              <a:r>
                <a:rPr lang="en-US" altLang="ko-KR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&amp; </a:t>
              </a:r>
            </a:p>
            <a:p>
              <a:pPr latinLnBrk="0"/>
              <a:r>
                <a:rPr lang="en-US" altLang="ko-KR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U</a:t>
              </a:r>
              <a:r>
                <a:rPr lang="ko-KR" altLang="en-US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턴 </a:t>
              </a:r>
              <a:r>
                <a:rPr lang="ko-KR" altLang="en-US" sz="18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가능구간 늘림</a:t>
              </a:r>
              <a:endParaRPr lang="en-US" altLang="ko-KR" sz="1800" dirty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65" name="Rectangle 3"/>
          <p:cNvSpPr txBox="1">
            <a:spLocks noChangeArrowheads="1"/>
          </p:cNvSpPr>
          <p:nvPr/>
        </p:nvSpPr>
        <p:spPr bwMode="auto">
          <a:xfrm>
            <a:off x="7669805" y="4889492"/>
            <a:ext cx="3698477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더 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안전하고 편리하게 </a:t>
            </a:r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 가능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</a:t>
            </a:r>
          </a:p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양방향 </a:t>
            </a:r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턴이 가능하여 효율적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68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40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버스정류장 이전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935" y="1063162"/>
            <a:ext cx="8402129" cy="5169182"/>
          </a:xfrm>
          <a:prstGeom prst="rect">
            <a:avLst/>
          </a:prstGeom>
        </p:spPr>
      </p:pic>
      <p:sp>
        <p:nvSpPr>
          <p:cNvPr id="13" name="도넛 12"/>
          <p:cNvSpPr/>
          <p:nvPr/>
        </p:nvSpPr>
        <p:spPr>
          <a:xfrm>
            <a:off x="6561513" y="5289399"/>
            <a:ext cx="1588104" cy="1292545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1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14" name="Picture 7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3117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3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7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529" y="1099152"/>
            <a:ext cx="4886325" cy="32389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29434" r="35856" b="22013"/>
          <a:stretch/>
        </p:blipFill>
        <p:spPr>
          <a:xfrm>
            <a:off x="604295" y="1099152"/>
            <a:ext cx="4883916" cy="323897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버스정류장 이전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595983" y="2251493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  <a:endParaRPr lang="en-US" altLang="ko-KR" sz="2000" dirty="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466255" y="4894813"/>
            <a:ext cx="3334995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버스 정차로 인해 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차량에 방해를 주고 시야를 방해함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3117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3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473115" y="4694413"/>
            <a:ext cx="3792939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Far-Side Stop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으로 변경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325266" y="5267321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913042" y="5222750"/>
            <a:ext cx="4622509" cy="120251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차량에 방해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X</a:t>
            </a:r>
          </a:p>
          <a:p>
            <a:pPr latinLnBrk="0"/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진행에 방해 받아서 생기는 대기행렬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X </a:t>
            </a:r>
          </a:p>
          <a:p>
            <a:pPr latinLnBrk="0"/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ko-KR" altLang="en-US" sz="1800" dirty="0" err="1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시거방해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X</a:t>
            </a:r>
            <a:endParaRPr lang="en-US" altLang="ko-KR" sz="18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3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529" y="1099152"/>
            <a:ext cx="4886325" cy="32389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29434" r="35856" b="22013"/>
          <a:stretch/>
        </p:blipFill>
        <p:spPr>
          <a:xfrm>
            <a:off x="604295" y="1099152"/>
            <a:ext cx="4883916" cy="323897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버스정류장 이전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595983" y="2251493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  <a:endParaRPr lang="en-US" altLang="ko-KR" sz="2000" dirty="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466255" y="4894813"/>
            <a:ext cx="3334995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버스 정차로 인해 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차량에 방해를 주고 시야를 방해함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3117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3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480888" y="4589015"/>
            <a:ext cx="3792939" cy="169495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차량에 방해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X</a:t>
            </a:r>
          </a:p>
          <a:p>
            <a:pPr latinLnBrk="0"/>
            <a:r>
              <a:rPr lang="en-US" altLang="ko-KR" sz="16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</a:t>
            </a:r>
          </a:p>
          <a:p>
            <a:pPr latinLnBrk="0"/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진행에 방해를 받아서 생기는 대기행렬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X </a:t>
            </a:r>
          </a:p>
          <a:p>
            <a:pPr latinLnBrk="0"/>
            <a:r>
              <a:rPr lang="en-US" altLang="ko-KR" sz="16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</a:t>
            </a:r>
            <a:endParaRPr lang="en-US" altLang="ko-KR" sz="16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</a:t>
            </a:r>
            <a:r>
              <a:rPr lang="ko-KR" altLang="en-US" sz="1800" dirty="0" err="1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시거방해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X</a:t>
            </a:r>
            <a:endParaRPr lang="en-US" altLang="ko-KR" sz="18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815919" y="4648674"/>
            <a:ext cx="4672439" cy="1510122"/>
            <a:chOff x="2817964" y="2934249"/>
            <a:chExt cx="3792939" cy="1510122"/>
          </a:xfrm>
        </p:grpSpPr>
        <p:sp>
          <p:nvSpPr>
            <p:cNvPr id="29" name="구름 28"/>
            <p:cNvSpPr/>
            <p:nvPr/>
          </p:nvSpPr>
          <p:spPr>
            <a:xfrm>
              <a:off x="3539626" y="2934249"/>
              <a:ext cx="2349618" cy="1510122"/>
            </a:xfrm>
            <a:prstGeom prst="clou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2817964" y="3254292"/>
              <a:ext cx="3792939" cy="101784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Near-Side Stop</a:t>
              </a:r>
              <a:r>
                <a:rPr lang="ko-KR" altLang="en-US" sz="20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에서</a:t>
              </a:r>
              <a:endParaRPr lang="en-US" altLang="ko-KR" sz="2000" dirty="0" smtClean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  <a:p>
              <a:pPr latinLnBrk="0"/>
              <a:r>
                <a:rPr lang="en-US" altLang="ko-KR" sz="20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Far-Side Stop</a:t>
              </a:r>
              <a:r>
                <a:rPr lang="ko-KR" altLang="en-US" sz="20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으로 </a:t>
              </a:r>
              <a:endParaRPr lang="en-US" altLang="ko-KR" sz="2000" dirty="0" smtClean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  <a:p>
              <a:pPr latinLnBrk="0"/>
              <a:r>
                <a:rPr lang="ko-KR" altLang="en-US" sz="20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변경</a:t>
              </a:r>
              <a:endParaRPr lang="en-US" altLang="ko-KR" sz="2000" dirty="0" smtClean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5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78" y="1063163"/>
            <a:ext cx="8402129" cy="5169181"/>
          </a:xfrm>
          <a:prstGeom prst="rect">
            <a:avLst/>
          </a:prstGeom>
        </p:spPr>
      </p:pic>
      <p:sp>
        <p:nvSpPr>
          <p:cNvPr id="13" name="도넛 12"/>
          <p:cNvSpPr/>
          <p:nvPr/>
        </p:nvSpPr>
        <p:spPr>
          <a:xfrm>
            <a:off x="8763594" y="4798533"/>
            <a:ext cx="1967666" cy="1600849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11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12" name="Picture 7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31177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4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33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13" y="1095196"/>
            <a:ext cx="4887796" cy="3204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03" y="1095197"/>
            <a:ext cx="4887796" cy="3220006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우회전 </a:t>
              </a:r>
              <a:r>
                <a:rPr lang="ko-KR" altLang="en-US" sz="3200" dirty="0" err="1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도류화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595983" y="2251493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  <a:endParaRPr lang="en-US" altLang="ko-KR" sz="2000" dirty="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509653" y="5079734"/>
            <a:ext cx="3248200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직진 대기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차량에 의해 우회전 차량이 방해를 받음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31177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4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516559" y="5179765"/>
            <a:ext cx="3792939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차량의 원활한 흐름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으로 교통혼잡 감소 및 이동속도 향상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보행자 안전성 향상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057003" y="5260294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29" name="도넛 28"/>
          <p:cNvSpPr/>
          <p:nvPr/>
        </p:nvSpPr>
        <p:spPr>
          <a:xfrm>
            <a:off x="8745656" y="1565593"/>
            <a:ext cx="1115923" cy="955051"/>
          </a:xfrm>
          <a:prstGeom prst="donut">
            <a:avLst>
              <a:gd name="adj" fmla="val 61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44776" t="14100" r="31045" b="51978"/>
          <a:stretch/>
        </p:blipFill>
        <p:spPr>
          <a:xfrm>
            <a:off x="10077967" y="202676"/>
            <a:ext cx="1911966" cy="175844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8835050" y="214860"/>
            <a:ext cx="1259457" cy="2078966"/>
          </a:xfrm>
          <a:custGeom>
            <a:avLst/>
            <a:gdLst>
              <a:gd name="connsiteX0" fmla="*/ 0 w 1259457"/>
              <a:gd name="connsiteY0" fmla="*/ 1621766 h 2078966"/>
              <a:gd name="connsiteX1" fmla="*/ 1259457 w 1259457"/>
              <a:gd name="connsiteY1" fmla="*/ 0 h 2078966"/>
              <a:gd name="connsiteX2" fmla="*/ 1259457 w 1259457"/>
              <a:gd name="connsiteY2" fmla="*/ 1716656 h 2078966"/>
              <a:gd name="connsiteX3" fmla="*/ 923027 w 1259457"/>
              <a:gd name="connsiteY3" fmla="*/ 2078966 h 2078966"/>
              <a:gd name="connsiteX4" fmla="*/ 1000664 w 1259457"/>
              <a:gd name="connsiteY4" fmla="*/ 1949570 h 2078966"/>
              <a:gd name="connsiteX5" fmla="*/ 1026544 w 1259457"/>
              <a:gd name="connsiteY5" fmla="*/ 1759788 h 2078966"/>
              <a:gd name="connsiteX6" fmla="*/ 931653 w 1259457"/>
              <a:gd name="connsiteY6" fmla="*/ 1604513 h 2078966"/>
              <a:gd name="connsiteX7" fmla="*/ 810883 w 1259457"/>
              <a:gd name="connsiteY7" fmla="*/ 1492370 h 2078966"/>
              <a:gd name="connsiteX8" fmla="*/ 733246 w 1259457"/>
              <a:gd name="connsiteY8" fmla="*/ 1423358 h 2078966"/>
              <a:gd name="connsiteX9" fmla="*/ 595223 w 1259457"/>
              <a:gd name="connsiteY9" fmla="*/ 1388853 h 2078966"/>
              <a:gd name="connsiteX10" fmla="*/ 439947 w 1259457"/>
              <a:gd name="connsiteY10" fmla="*/ 1388853 h 2078966"/>
              <a:gd name="connsiteX11" fmla="*/ 319178 w 1259457"/>
              <a:gd name="connsiteY11" fmla="*/ 1423358 h 2078966"/>
              <a:gd name="connsiteX12" fmla="*/ 189781 w 1259457"/>
              <a:gd name="connsiteY12" fmla="*/ 1492370 h 2078966"/>
              <a:gd name="connsiteX13" fmla="*/ 34506 w 1259457"/>
              <a:gd name="connsiteY13" fmla="*/ 1578634 h 2078966"/>
              <a:gd name="connsiteX14" fmla="*/ 0 w 1259457"/>
              <a:gd name="connsiteY14" fmla="*/ 1621766 h 207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9457" h="2078966">
                <a:moveTo>
                  <a:pt x="0" y="1621766"/>
                </a:moveTo>
                <a:lnTo>
                  <a:pt x="1259457" y="0"/>
                </a:lnTo>
                <a:lnTo>
                  <a:pt x="1259457" y="1716656"/>
                </a:lnTo>
                <a:lnTo>
                  <a:pt x="923027" y="2078966"/>
                </a:lnTo>
                <a:lnTo>
                  <a:pt x="1000664" y="1949570"/>
                </a:lnTo>
                <a:lnTo>
                  <a:pt x="1026544" y="1759788"/>
                </a:lnTo>
                <a:lnTo>
                  <a:pt x="931653" y="1604513"/>
                </a:lnTo>
                <a:lnTo>
                  <a:pt x="810883" y="1492370"/>
                </a:lnTo>
                <a:lnTo>
                  <a:pt x="733246" y="1423358"/>
                </a:lnTo>
                <a:lnTo>
                  <a:pt x="595223" y="1388853"/>
                </a:lnTo>
                <a:lnTo>
                  <a:pt x="439947" y="1388853"/>
                </a:lnTo>
                <a:lnTo>
                  <a:pt x="319178" y="1423358"/>
                </a:lnTo>
                <a:lnTo>
                  <a:pt x="189781" y="1492370"/>
                </a:lnTo>
                <a:lnTo>
                  <a:pt x="34506" y="1578634"/>
                </a:lnTo>
                <a:lnTo>
                  <a:pt x="0" y="1621766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075653" y="181155"/>
            <a:ext cx="1915064" cy="1785668"/>
          </a:xfrm>
          <a:custGeom>
            <a:avLst/>
            <a:gdLst>
              <a:gd name="connsiteX0" fmla="*/ 0 w 1915064"/>
              <a:gd name="connsiteY0" fmla="*/ 8626 h 1785668"/>
              <a:gd name="connsiteX1" fmla="*/ 1915064 w 1915064"/>
              <a:gd name="connsiteY1" fmla="*/ 0 h 1785668"/>
              <a:gd name="connsiteX2" fmla="*/ 1906438 w 1915064"/>
              <a:gd name="connsiteY2" fmla="*/ 1785668 h 1785668"/>
              <a:gd name="connsiteX3" fmla="*/ 34505 w 1915064"/>
              <a:gd name="connsiteY3" fmla="*/ 1759788 h 17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064" h="1785668">
                <a:moveTo>
                  <a:pt x="0" y="8626"/>
                </a:moveTo>
                <a:lnTo>
                  <a:pt x="1915064" y="0"/>
                </a:lnTo>
                <a:cubicBezTo>
                  <a:pt x="1912189" y="595223"/>
                  <a:pt x="1909313" y="1190445"/>
                  <a:pt x="1906438" y="1785668"/>
                </a:cubicBezTo>
                <a:lnTo>
                  <a:pt x="34505" y="1759788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7763402" y="4719166"/>
            <a:ext cx="3014645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</a:t>
            </a:r>
            <a:r>
              <a:rPr lang="ko-KR" altLang="en-US" sz="2000" dirty="0" err="1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도류화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설치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9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13" y="1095196"/>
            <a:ext cx="4887796" cy="3204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03" y="1095197"/>
            <a:ext cx="4887796" cy="3220006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우회전 </a:t>
              </a:r>
              <a:r>
                <a:rPr lang="ko-KR" altLang="en-US" sz="3200" dirty="0" err="1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도류화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595983" y="2251493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  <a:endParaRPr lang="en-US" altLang="ko-KR" sz="2000" dirty="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509653" y="5079734"/>
            <a:ext cx="3248200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직진 대기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차량에 의해 우회전 차량이 방해를 받음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31177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4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481152" y="4794828"/>
            <a:ext cx="3792939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차량의 원활한 흐름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으로 교통혼잡 감소 및 이동속도 향상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</a:p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보행자 안전성 향상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29" name="도넛 28"/>
          <p:cNvSpPr/>
          <p:nvPr/>
        </p:nvSpPr>
        <p:spPr>
          <a:xfrm>
            <a:off x="8745656" y="1565593"/>
            <a:ext cx="1115923" cy="955051"/>
          </a:xfrm>
          <a:prstGeom prst="donut">
            <a:avLst>
              <a:gd name="adj" fmla="val 61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44776" t="14100" r="31045" b="51978"/>
          <a:stretch/>
        </p:blipFill>
        <p:spPr>
          <a:xfrm>
            <a:off x="10077967" y="202676"/>
            <a:ext cx="1911966" cy="175844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8835050" y="214860"/>
            <a:ext cx="1259457" cy="2078966"/>
          </a:xfrm>
          <a:custGeom>
            <a:avLst/>
            <a:gdLst>
              <a:gd name="connsiteX0" fmla="*/ 0 w 1259457"/>
              <a:gd name="connsiteY0" fmla="*/ 1621766 h 2078966"/>
              <a:gd name="connsiteX1" fmla="*/ 1259457 w 1259457"/>
              <a:gd name="connsiteY1" fmla="*/ 0 h 2078966"/>
              <a:gd name="connsiteX2" fmla="*/ 1259457 w 1259457"/>
              <a:gd name="connsiteY2" fmla="*/ 1716656 h 2078966"/>
              <a:gd name="connsiteX3" fmla="*/ 923027 w 1259457"/>
              <a:gd name="connsiteY3" fmla="*/ 2078966 h 2078966"/>
              <a:gd name="connsiteX4" fmla="*/ 1000664 w 1259457"/>
              <a:gd name="connsiteY4" fmla="*/ 1949570 h 2078966"/>
              <a:gd name="connsiteX5" fmla="*/ 1026544 w 1259457"/>
              <a:gd name="connsiteY5" fmla="*/ 1759788 h 2078966"/>
              <a:gd name="connsiteX6" fmla="*/ 931653 w 1259457"/>
              <a:gd name="connsiteY6" fmla="*/ 1604513 h 2078966"/>
              <a:gd name="connsiteX7" fmla="*/ 810883 w 1259457"/>
              <a:gd name="connsiteY7" fmla="*/ 1492370 h 2078966"/>
              <a:gd name="connsiteX8" fmla="*/ 733246 w 1259457"/>
              <a:gd name="connsiteY8" fmla="*/ 1423358 h 2078966"/>
              <a:gd name="connsiteX9" fmla="*/ 595223 w 1259457"/>
              <a:gd name="connsiteY9" fmla="*/ 1388853 h 2078966"/>
              <a:gd name="connsiteX10" fmla="*/ 439947 w 1259457"/>
              <a:gd name="connsiteY10" fmla="*/ 1388853 h 2078966"/>
              <a:gd name="connsiteX11" fmla="*/ 319178 w 1259457"/>
              <a:gd name="connsiteY11" fmla="*/ 1423358 h 2078966"/>
              <a:gd name="connsiteX12" fmla="*/ 189781 w 1259457"/>
              <a:gd name="connsiteY12" fmla="*/ 1492370 h 2078966"/>
              <a:gd name="connsiteX13" fmla="*/ 34506 w 1259457"/>
              <a:gd name="connsiteY13" fmla="*/ 1578634 h 2078966"/>
              <a:gd name="connsiteX14" fmla="*/ 0 w 1259457"/>
              <a:gd name="connsiteY14" fmla="*/ 1621766 h 207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9457" h="2078966">
                <a:moveTo>
                  <a:pt x="0" y="1621766"/>
                </a:moveTo>
                <a:lnTo>
                  <a:pt x="1259457" y="0"/>
                </a:lnTo>
                <a:lnTo>
                  <a:pt x="1259457" y="1716656"/>
                </a:lnTo>
                <a:lnTo>
                  <a:pt x="923027" y="2078966"/>
                </a:lnTo>
                <a:lnTo>
                  <a:pt x="1000664" y="1949570"/>
                </a:lnTo>
                <a:lnTo>
                  <a:pt x="1026544" y="1759788"/>
                </a:lnTo>
                <a:lnTo>
                  <a:pt x="931653" y="1604513"/>
                </a:lnTo>
                <a:lnTo>
                  <a:pt x="810883" y="1492370"/>
                </a:lnTo>
                <a:lnTo>
                  <a:pt x="733246" y="1423358"/>
                </a:lnTo>
                <a:lnTo>
                  <a:pt x="595223" y="1388853"/>
                </a:lnTo>
                <a:lnTo>
                  <a:pt x="439947" y="1388853"/>
                </a:lnTo>
                <a:lnTo>
                  <a:pt x="319178" y="1423358"/>
                </a:lnTo>
                <a:lnTo>
                  <a:pt x="189781" y="1492370"/>
                </a:lnTo>
                <a:lnTo>
                  <a:pt x="34506" y="1578634"/>
                </a:lnTo>
                <a:lnTo>
                  <a:pt x="0" y="1621766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075653" y="181155"/>
            <a:ext cx="1915064" cy="1785668"/>
          </a:xfrm>
          <a:custGeom>
            <a:avLst/>
            <a:gdLst>
              <a:gd name="connsiteX0" fmla="*/ 0 w 1915064"/>
              <a:gd name="connsiteY0" fmla="*/ 8626 h 1785668"/>
              <a:gd name="connsiteX1" fmla="*/ 1915064 w 1915064"/>
              <a:gd name="connsiteY1" fmla="*/ 0 h 1785668"/>
              <a:gd name="connsiteX2" fmla="*/ 1906438 w 1915064"/>
              <a:gd name="connsiteY2" fmla="*/ 1785668 h 1785668"/>
              <a:gd name="connsiteX3" fmla="*/ 34505 w 1915064"/>
              <a:gd name="connsiteY3" fmla="*/ 1759788 h 17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064" h="1785668">
                <a:moveTo>
                  <a:pt x="0" y="8626"/>
                </a:moveTo>
                <a:lnTo>
                  <a:pt x="1915064" y="0"/>
                </a:lnTo>
                <a:cubicBezTo>
                  <a:pt x="1912189" y="595223"/>
                  <a:pt x="1909313" y="1190445"/>
                  <a:pt x="1906438" y="1785668"/>
                </a:cubicBezTo>
                <a:lnTo>
                  <a:pt x="34505" y="1759788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3897641" y="4659222"/>
            <a:ext cx="4170450" cy="1489026"/>
            <a:chOff x="2763316" y="2934249"/>
            <a:chExt cx="3792939" cy="1510122"/>
          </a:xfrm>
        </p:grpSpPr>
        <p:sp>
          <p:nvSpPr>
            <p:cNvPr id="35" name="구름 34"/>
            <p:cNvSpPr/>
            <p:nvPr/>
          </p:nvSpPr>
          <p:spPr>
            <a:xfrm>
              <a:off x="3539626" y="2934249"/>
              <a:ext cx="2349618" cy="1510122"/>
            </a:xfrm>
            <a:prstGeom prst="clou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2763316" y="3370465"/>
              <a:ext cx="3792939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ko-KR" altLang="en-US" sz="22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우회전 </a:t>
              </a:r>
              <a:r>
                <a:rPr lang="ko-KR" altLang="en-US" sz="2200" dirty="0" err="1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도류화</a:t>
              </a:r>
              <a:endParaRPr lang="en-US" altLang="ko-KR" sz="2200" dirty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  <a:p>
              <a:pPr latinLnBrk="0"/>
              <a:r>
                <a:rPr lang="ko-KR" altLang="en-US" sz="22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설치</a:t>
              </a:r>
              <a:endParaRPr lang="en-US" altLang="ko-KR" sz="2200" dirty="0" smtClean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2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635500" y="3017340"/>
            <a:ext cx="29210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>
                <a:solidFill>
                  <a:srgbClr val="444347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22800" y="3648497"/>
            <a:ext cx="2946400" cy="55617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Powerpoint</a:t>
            </a:r>
            <a:r>
              <a:rPr lang="en-US" altLang="ko-KR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 is a complete presentation graphic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package it </a:t>
            </a:r>
            <a:r>
              <a:rPr lang="en-US" altLang="ko-KR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gives you everything you need to produce a professional-looking presentation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28000" y="3618264"/>
            <a:ext cx="2736000" cy="11430"/>
            <a:chOff x="5926470" y="6430886"/>
            <a:chExt cx="339061" cy="1143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214834" y="2301411"/>
            <a:ext cx="1762332" cy="465680"/>
            <a:chOff x="2828874" y="3003416"/>
            <a:chExt cx="2199999" cy="581331"/>
          </a:xfrm>
        </p:grpSpPr>
        <p:grpSp>
          <p:nvGrpSpPr>
            <p:cNvPr id="12" name="Group 11"/>
            <p:cNvGrpSpPr/>
            <p:nvPr/>
          </p:nvGrpSpPr>
          <p:grpSpPr>
            <a:xfrm>
              <a:off x="2828874" y="3003416"/>
              <a:ext cx="581330" cy="581331"/>
              <a:chOff x="5749874" y="2071849"/>
              <a:chExt cx="692252" cy="692254"/>
            </a:xfrm>
          </p:grpSpPr>
          <p:sp>
            <p:nvSpPr>
              <p:cNvPr id="13" name="Teardrop 12"/>
              <p:cNvSpPr/>
              <p:nvPr/>
            </p:nvSpPr>
            <p:spPr>
              <a:xfrm rot="8100000">
                <a:off x="5749874" y="2071849"/>
                <a:ext cx="692252" cy="692254"/>
              </a:xfrm>
              <a:prstGeom prst="teardrop">
                <a:avLst/>
              </a:prstGeom>
              <a:solidFill>
                <a:schemeClr val="accent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843C0C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5945823" y="2226581"/>
                <a:ext cx="300356" cy="399881"/>
              </a:xfrm>
              <a:custGeom>
                <a:avLst/>
                <a:gdLst>
                  <a:gd name="T0" fmla="*/ 828 w 1353"/>
                  <a:gd name="T1" fmla="*/ 1302 h 1799"/>
                  <a:gd name="T2" fmla="*/ 1330 w 1353"/>
                  <a:gd name="T3" fmla="*/ 963 h 1799"/>
                  <a:gd name="T4" fmla="*/ 1311 w 1353"/>
                  <a:gd name="T5" fmla="*/ 1327 h 1799"/>
                  <a:gd name="T6" fmla="*/ 561 w 1353"/>
                  <a:gd name="T7" fmla="*/ 99 h 1799"/>
                  <a:gd name="T8" fmla="*/ 562 w 1353"/>
                  <a:gd name="T9" fmla="*/ 79 h 1799"/>
                  <a:gd name="T10" fmla="*/ 578 w 1353"/>
                  <a:gd name="T11" fmla="*/ 44 h 1799"/>
                  <a:gd name="T12" fmla="*/ 604 w 1353"/>
                  <a:gd name="T13" fmla="*/ 18 h 1799"/>
                  <a:gd name="T14" fmla="*/ 640 w 1353"/>
                  <a:gd name="T15" fmla="*/ 2 h 1799"/>
                  <a:gd name="T16" fmla="*/ 659 w 1353"/>
                  <a:gd name="T17" fmla="*/ 0 h 1799"/>
                  <a:gd name="T18" fmla="*/ 698 w 1353"/>
                  <a:gd name="T19" fmla="*/ 7 h 1799"/>
                  <a:gd name="T20" fmla="*/ 729 w 1353"/>
                  <a:gd name="T21" fmla="*/ 29 h 1799"/>
                  <a:gd name="T22" fmla="*/ 750 w 1353"/>
                  <a:gd name="T23" fmla="*/ 60 h 1799"/>
                  <a:gd name="T24" fmla="*/ 757 w 1353"/>
                  <a:gd name="T25" fmla="*/ 99 h 1799"/>
                  <a:gd name="T26" fmla="*/ 561 w 1353"/>
                  <a:gd name="T27" fmla="*/ 238 h 1799"/>
                  <a:gd name="T28" fmla="*/ 561 w 1353"/>
                  <a:gd name="T29" fmla="*/ 99 h 1799"/>
                  <a:gd name="T30" fmla="*/ 757 w 1353"/>
                  <a:gd name="T31" fmla="*/ 1631 h 1799"/>
                  <a:gd name="T32" fmla="*/ 759 w 1353"/>
                  <a:gd name="T33" fmla="*/ 1636 h 1799"/>
                  <a:gd name="T34" fmla="*/ 766 w 1353"/>
                  <a:gd name="T35" fmla="*/ 1650 h 1799"/>
                  <a:gd name="T36" fmla="*/ 780 w 1353"/>
                  <a:gd name="T37" fmla="*/ 1659 h 1799"/>
                  <a:gd name="T38" fmla="*/ 840 w 1353"/>
                  <a:gd name="T39" fmla="*/ 1659 h 1799"/>
                  <a:gd name="T40" fmla="*/ 856 w 1353"/>
                  <a:gd name="T41" fmla="*/ 1661 h 1799"/>
                  <a:gd name="T42" fmla="*/ 884 w 1353"/>
                  <a:gd name="T43" fmla="*/ 1673 h 1799"/>
                  <a:gd name="T44" fmla="*/ 907 w 1353"/>
                  <a:gd name="T45" fmla="*/ 1694 h 1799"/>
                  <a:gd name="T46" fmla="*/ 917 w 1353"/>
                  <a:gd name="T47" fmla="*/ 1722 h 1799"/>
                  <a:gd name="T48" fmla="*/ 919 w 1353"/>
                  <a:gd name="T49" fmla="*/ 1799 h 1799"/>
                  <a:gd name="T50" fmla="*/ 399 w 1353"/>
                  <a:gd name="T51" fmla="*/ 1738 h 1799"/>
                  <a:gd name="T52" fmla="*/ 401 w 1353"/>
                  <a:gd name="T53" fmla="*/ 1722 h 1799"/>
                  <a:gd name="T54" fmla="*/ 413 w 1353"/>
                  <a:gd name="T55" fmla="*/ 1694 h 1799"/>
                  <a:gd name="T56" fmla="*/ 434 w 1353"/>
                  <a:gd name="T57" fmla="*/ 1673 h 1799"/>
                  <a:gd name="T58" fmla="*/ 462 w 1353"/>
                  <a:gd name="T59" fmla="*/ 1661 h 1799"/>
                  <a:gd name="T60" fmla="*/ 532 w 1353"/>
                  <a:gd name="T61" fmla="*/ 1659 h 1799"/>
                  <a:gd name="T62" fmla="*/ 538 w 1353"/>
                  <a:gd name="T63" fmla="*/ 1659 h 1799"/>
                  <a:gd name="T64" fmla="*/ 553 w 1353"/>
                  <a:gd name="T65" fmla="*/ 1650 h 1799"/>
                  <a:gd name="T66" fmla="*/ 561 w 1353"/>
                  <a:gd name="T67" fmla="*/ 1636 h 1799"/>
                  <a:gd name="T68" fmla="*/ 561 w 1353"/>
                  <a:gd name="T69" fmla="*/ 745 h 1799"/>
                  <a:gd name="T70" fmla="*/ 757 w 1353"/>
                  <a:gd name="T71" fmla="*/ 735 h 1799"/>
                  <a:gd name="T72" fmla="*/ 132 w 1353"/>
                  <a:gd name="T73" fmla="*/ 1265 h 1799"/>
                  <a:gd name="T74" fmla="*/ 151 w 1353"/>
                  <a:gd name="T75" fmla="*/ 902 h 1799"/>
                  <a:gd name="T76" fmla="*/ 490 w 1353"/>
                  <a:gd name="T77" fmla="*/ 1285 h 1799"/>
                  <a:gd name="T78" fmla="*/ 23 w 1353"/>
                  <a:gd name="T79" fmla="*/ 338 h 1799"/>
                  <a:gd name="T80" fmla="*/ 1204 w 1353"/>
                  <a:gd name="T81" fmla="*/ 274 h 1799"/>
                  <a:gd name="T82" fmla="*/ 1223 w 1353"/>
                  <a:gd name="T83" fmla="*/ 640 h 1799"/>
                  <a:gd name="T84" fmla="*/ 42 w 1353"/>
                  <a:gd name="T85" fmla="*/ 703 h 1799"/>
                  <a:gd name="T86" fmla="*/ 23 w 1353"/>
                  <a:gd name="T87" fmla="*/ 33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3" h="1799">
                    <a:moveTo>
                      <a:pt x="1311" y="1327"/>
                    </a:moveTo>
                    <a:lnTo>
                      <a:pt x="828" y="1302"/>
                    </a:lnTo>
                    <a:lnTo>
                      <a:pt x="828" y="937"/>
                    </a:lnTo>
                    <a:lnTo>
                      <a:pt x="1330" y="963"/>
                    </a:lnTo>
                    <a:lnTo>
                      <a:pt x="1181" y="1137"/>
                    </a:lnTo>
                    <a:lnTo>
                      <a:pt x="1311" y="1327"/>
                    </a:lnTo>
                    <a:lnTo>
                      <a:pt x="1311" y="1327"/>
                    </a:lnTo>
                    <a:close/>
                    <a:moveTo>
                      <a:pt x="561" y="99"/>
                    </a:moveTo>
                    <a:lnTo>
                      <a:pt x="561" y="99"/>
                    </a:lnTo>
                    <a:lnTo>
                      <a:pt x="562" y="79"/>
                    </a:lnTo>
                    <a:lnTo>
                      <a:pt x="569" y="60"/>
                    </a:lnTo>
                    <a:lnTo>
                      <a:pt x="578" y="44"/>
                    </a:lnTo>
                    <a:lnTo>
                      <a:pt x="590" y="29"/>
                    </a:lnTo>
                    <a:lnTo>
                      <a:pt x="604" y="18"/>
                    </a:lnTo>
                    <a:lnTo>
                      <a:pt x="620" y="7"/>
                    </a:lnTo>
                    <a:lnTo>
                      <a:pt x="640" y="2"/>
                    </a:lnTo>
                    <a:lnTo>
                      <a:pt x="659" y="0"/>
                    </a:lnTo>
                    <a:lnTo>
                      <a:pt x="659" y="0"/>
                    </a:lnTo>
                    <a:lnTo>
                      <a:pt x="680" y="2"/>
                    </a:lnTo>
                    <a:lnTo>
                      <a:pt x="698" y="7"/>
                    </a:lnTo>
                    <a:lnTo>
                      <a:pt x="715" y="18"/>
                    </a:lnTo>
                    <a:lnTo>
                      <a:pt x="729" y="29"/>
                    </a:lnTo>
                    <a:lnTo>
                      <a:pt x="741" y="44"/>
                    </a:lnTo>
                    <a:lnTo>
                      <a:pt x="750" y="60"/>
                    </a:lnTo>
                    <a:lnTo>
                      <a:pt x="756" y="79"/>
                    </a:lnTo>
                    <a:lnTo>
                      <a:pt x="757" y="99"/>
                    </a:lnTo>
                    <a:lnTo>
                      <a:pt x="757" y="229"/>
                    </a:lnTo>
                    <a:lnTo>
                      <a:pt x="561" y="238"/>
                    </a:lnTo>
                    <a:lnTo>
                      <a:pt x="561" y="99"/>
                    </a:lnTo>
                    <a:lnTo>
                      <a:pt x="561" y="99"/>
                    </a:lnTo>
                    <a:close/>
                    <a:moveTo>
                      <a:pt x="757" y="735"/>
                    </a:moveTo>
                    <a:lnTo>
                      <a:pt x="757" y="1631"/>
                    </a:lnTo>
                    <a:lnTo>
                      <a:pt x="757" y="1631"/>
                    </a:lnTo>
                    <a:lnTo>
                      <a:pt x="759" y="1636"/>
                    </a:lnTo>
                    <a:lnTo>
                      <a:pt x="761" y="1641"/>
                    </a:lnTo>
                    <a:lnTo>
                      <a:pt x="766" y="1650"/>
                    </a:lnTo>
                    <a:lnTo>
                      <a:pt x="775" y="1657"/>
                    </a:lnTo>
                    <a:lnTo>
                      <a:pt x="780" y="1659"/>
                    </a:lnTo>
                    <a:lnTo>
                      <a:pt x="785" y="1659"/>
                    </a:lnTo>
                    <a:lnTo>
                      <a:pt x="840" y="1659"/>
                    </a:lnTo>
                    <a:lnTo>
                      <a:pt x="840" y="1659"/>
                    </a:lnTo>
                    <a:lnTo>
                      <a:pt x="856" y="1661"/>
                    </a:lnTo>
                    <a:lnTo>
                      <a:pt x="871" y="1666"/>
                    </a:lnTo>
                    <a:lnTo>
                      <a:pt x="884" y="1673"/>
                    </a:lnTo>
                    <a:lnTo>
                      <a:pt x="896" y="1682"/>
                    </a:lnTo>
                    <a:lnTo>
                      <a:pt x="907" y="1694"/>
                    </a:lnTo>
                    <a:lnTo>
                      <a:pt x="914" y="1708"/>
                    </a:lnTo>
                    <a:lnTo>
                      <a:pt x="917" y="1722"/>
                    </a:lnTo>
                    <a:lnTo>
                      <a:pt x="919" y="1738"/>
                    </a:lnTo>
                    <a:lnTo>
                      <a:pt x="919" y="1799"/>
                    </a:lnTo>
                    <a:lnTo>
                      <a:pt x="399" y="1799"/>
                    </a:lnTo>
                    <a:lnTo>
                      <a:pt x="399" y="1738"/>
                    </a:lnTo>
                    <a:lnTo>
                      <a:pt x="399" y="1738"/>
                    </a:lnTo>
                    <a:lnTo>
                      <a:pt x="401" y="1722"/>
                    </a:lnTo>
                    <a:lnTo>
                      <a:pt x="406" y="1708"/>
                    </a:lnTo>
                    <a:lnTo>
                      <a:pt x="413" y="1694"/>
                    </a:lnTo>
                    <a:lnTo>
                      <a:pt x="422" y="1682"/>
                    </a:lnTo>
                    <a:lnTo>
                      <a:pt x="434" y="1673"/>
                    </a:lnTo>
                    <a:lnTo>
                      <a:pt x="448" y="1666"/>
                    </a:lnTo>
                    <a:lnTo>
                      <a:pt x="462" y="1661"/>
                    </a:lnTo>
                    <a:lnTo>
                      <a:pt x="478" y="1659"/>
                    </a:lnTo>
                    <a:lnTo>
                      <a:pt x="532" y="1659"/>
                    </a:lnTo>
                    <a:lnTo>
                      <a:pt x="532" y="1659"/>
                    </a:lnTo>
                    <a:lnTo>
                      <a:pt x="538" y="1659"/>
                    </a:lnTo>
                    <a:lnTo>
                      <a:pt x="543" y="1657"/>
                    </a:lnTo>
                    <a:lnTo>
                      <a:pt x="553" y="1650"/>
                    </a:lnTo>
                    <a:lnTo>
                      <a:pt x="559" y="1641"/>
                    </a:lnTo>
                    <a:lnTo>
                      <a:pt x="561" y="1636"/>
                    </a:lnTo>
                    <a:lnTo>
                      <a:pt x="561" y="1631"/>
                    </a:lnTo>
                    <a:lnTo>
                      <a:pt x="561" y="745"/>
                    </a:lnTo>
                    <a:lnTo>
                      <a:pt x="757" y="735"/>
                    </a:lnTo>
                    <a:lnTo>
                      <a:pt x="757" y="735"/>
                    </a:lnTo>
                    <a:close/>
                    <a:moveTo>
                      <a:pt x="490" y="1285"/>
                    </a:moveTo>
                    <a:lnTo>
                      <a:pt x="132" y="1265"/>
                    </a:lnTo>
                    <a:lnTo>
                      <a:pt x="0" y="1076"/>
                    </a:lnTo>
                    <a:lnTo>
                      <a:pt x="151" y="902"/>
                    </a:lnTo>
                    <a:lnTo>
                      <a:pt x="490" y="919"/>
                    </a:lnTo>
                    <a:lnTo>
                      <a:pt x="490" y="1285"/>
                    </a:lnTo>
                    <a:lnTo>
                      <a:pt x="490" y="1285"/>
                    </a:lnTo>
                    <a:close/>
                    <a:moveTo>
                      <a:pt x="23" y="338"/>
                    </a:moveTo>
                    <a:lnTo>
                      <a:pt x="613" y="306"/>
                    </a:lnTo>
                    <a:lnTo>
                      <a:pt x="1204" y="274"/>
                    </a:lnTo>
                    <a:lnTo>
                      <a:pt x="1353" y="450"/>
                    </a:lnTo>
                    <a:lnTo>
                      <a:pt x="1223" y="640"/>
                    </a:lnTo>
                    <a:lnTo>
                      <a:pt x="633" y="672"/>
                    </a:lnTo>
                    <a:lnTo>
                      <a:pt x="42" y="703"/>
                    </a:lnTo>
                    <a:lnTo>
                      <a:pt x="174" y="512"/>
                    </a:lnTo>
                    <a:lnTo>
                      <a:pt x="23" y="338"/>
                    </a:lnTo>
                    <a:lnTo>
                      <a:pt x="23" y="33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447543" y="3003416"/>
              <a:ext cx="581330" cy="581331"/>
              <a:chOff x="11182172" y="1411060"/>
              <a:chExt cx="581330" cy="581331"/>
            </a:xfrm>
          </p:grpSpPr>
          <p:sp>
            <p:nvSpPr>
              <p:cNvPr id="16" name="Teardrop 15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30394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638209" y="3003416"/>
              <a:ext cx="581330" cy="581331"/>
              <a:chOff x="2867384" y="5386160"/>
              <a:chExt cx="581330" cy="581331"/>
            </a:xfrm>
          </p:grpSpPr>
          <p:sp>
            <p:nvSpPr>
              <p:cNvPr id="19" name="Teardrop 18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16200000">
            <a:off x="9700894" y="5302867"/>
            <a:ext cx="331456" cy="61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16200000">
            <a:off x="5840094" y="5304030"/>
            <a:ext cx="331456" cy="61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 rot="14185882">
            <a:off x="7071994" y="4994044"/>
            <a:ext cx="331456" cy="615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 rot="13446116" flipH="1" flipV="1">
            <a:off x="4281169" y="1554100"/>
            <a:ext cx="331456" cy="6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947670" y="1776731"/>
            <a:ext cx="4465504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INDEX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987547" y="3541901"/>
            <a:ext cx="4204291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해당 구간 소개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87547" y="4692592"/>
            <a:ext cx="4204291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해당 구간 문제점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89681" y="2697284"/>
            <a:ext cx="4261375" cy="11430"/>
            <a:chOff x="5926470" y="6430886"/>
            <a:chExt cx="339061" cy="1143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7924547" y="3541901"/>
            <a:ext cx="4204291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해당 구간 해경방안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7924547" y="4692592"/>
            <a:ext cx="4204291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04.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결론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70850" y="2250178"/>
            <a:ext cx="581330" cy="581331"/>
            <a:chOff x="2828874" y="620671"/>
            <a:chExt cx="581330" cy="581331"/>
          </a:xfrm>
        </p:grpSpPr>
        <p:sp>
          <p:nvSpPr>
            <p:cNvPr id="57" name="Teardrop 5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772819" y="674460"/>
            <a:ext cx="581330" cy="581331"/>
            <a:chOff x="514172" y="2985860"/>
            <a:chExt cx="581330" cy="581331"/>
          </a:xfrm>
        </p:grpSpPr>
        <p:sp>
          <p:nvSpPr>
            <p:cNvPr id="61" name="Teardrop 60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6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2199169" y="3053268"/>
            <a:ext cx="581330" cy="581331"/>
            <a:chOff x="2867384" y="5386160"/>
            <a:chExt cx="581330" cy="581331"/>
          </a:xfrm>
        </p:grpSpPr>
        <p:sp>
          <p:nvSpPr>
            <p:cNvPr id="66" name="Teardrop 6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65999" y="2768811"/>
            <a:ext cx="5326258" cy="89473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ko-KR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해당구간 소개</a:t>
            </a:r>
            <a:endParaRPr lang="en-US" altLang="ko-KR" sz="5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61084" y="3740338"/>
            <a:ext cx="5139989" cy="114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01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4661249" y="2187530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>
            <a:off x="1238393" y="2535893"/>
            <a:ext cx="279219" cy="5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1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3568700" y="359309"/>
            <a:ext cx="5054600" cy="710067"/>
            <a:chOff x="3568700" y="186058"/>
            <a:chExt cx="5054600" cy="710067"/>
          </a:xfrm>
        </p:grpSpPr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해당구간 소개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A62C81E2-5593-014C-D61C-99C41F135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8027" r="6654" b="4001"/>
          <a:stretch/>
        </p:blipFill>
        <p:spPr>
          <a:xfrm rot="5400000">
            <a:off x="1074348" y="636155"/>
            <a:ext cx="4339084" cy="574096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704C0186-4D78-9125-1A0B-73A88DD1B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513" y="1337097"/>
            <a:ext cx="5335119" cy="433908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840956" y="5819264"/>
            <a:ext cx="2805867" cy="437035"/>
            <a:chOff x="3603425" y="1255469"/>
            <a:chExt cx="4567204" cy="1370788"/>
          </a:xfrm>
        </p:grpSpPr>
        <p:sp>
          <p:nvSpPr>
            <p:cNvPr id="13" name="Rounded Rectangle 14"/>
            <p:cNvSpPr/>
            <p:nvPr/>
          </p:nvSpPr>
          <p:spPr>
            <a:xfrm>
              <a:off x="3603425" y="1255469"/>
              <a:ext cx="4454140" cy="1370788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586875">
                      <a:lumMod val="60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07771" y="1377964"/>
              <a:ext cx="4262858" cy="1039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해당구역 종합개선도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981417" y="5819263"/>
            <a:ext cx="2952516" cy="437035"/>
            <a:chOff x="3603425" y="1255469"/>
            <a:chExt cx="4805910" cy="1370788"/>
          </a:xfrm>
        </p:grpSpPr>
        <p:sp>
          <p:nvSpPr>
            <p:cNvPr id="18" name="Rounded Rectangle 14"/>
            <p:cNvSpPr/>
            <p:nvPr/>
          </p:nvSpPr>
          <p:spPr>
            <a:xfrm>
              <a:off x="3603425" y="1255469"/>
              <a:ext cx="4454140" cy="1370788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586875">
                      <a:lumMod val="60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46476" y="1444011"/>
              <a:ext cx="4262859" cy="115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해당구역 위성사진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12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53972"/>
              <a:ext cx="4852881" cy="24857"/>
              <a:chOff x="5926470" y="6331293"/>
              <a:chExt cx="339061" cy="2485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31293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6150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/>
          <p:cNvGrpSpPr/>
          <p:nvPr/>
        </p:nvGrpSpPr>
        <p:grpSpPr>
          <a:xfrm>
            <a:off x="1940943" y="973987"/>
            <a:ext cx="8126083" cy="5347532"/>
            <a:chOff x="276065" y="973987"/>
            <a:chExt cx="6147120" cy="53475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065" y="973987"/>
              <a:ext cx="6147120" cy="5347532"/>
            </a:xfrm>
            <a:prstGeom prst="rect">
              <a:avLst/>
            </a:prstGeom>
          </p:spPr>
        </p:pic>
        <p:sp>
          <p:nvSpPr>
            <p:cNvPr id="7" name="도넛 6"/>
            <p:cNvSpPr/>
            <p:nvPr/>
          </p:nvSpPr>
          <p:spPr>
            <a:xfrm>
              <a:off x="2987316" y="3096883"/>
              <a:ext cx="1800341" cy="1742536"/>
            </a:xfrm>
            <a:prstGeom prst="donut">
              <a:avLst>
                <a:gd name="adj" fmla="val 6129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568700" y="167015"/>
            <a:ext cx="5054600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ko-KR" altLang="en-US" sz="3200" dirty="0" smtClean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과속방지턱 설치</a:t>
            </a:r>
            <a:endParaRPr lang="en-US" altLang="ko-KR" sz="3200" dirty="0">
              <a:solidFill>
                <a:srgbClr val="404C56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14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15" name="Picture 7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 smtClean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1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7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과속방지턱 설치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2" y="1106386"/>
            <a:ext cx="4905766" cy="3249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630487" y="2251493"/>
            <a:ext cx="931026" cy="85768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62" y="1106386"/>
            <a:ext cx="4905766" cy="3249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31572" r="50896" b="33082"/>
          <a:stretch/>
        </p:blipFill>
        <p:spPr>
          <a:xfrm flipV="1">
            <a:off x="9414938" y="2567958"/>
            <a:ext cx="356464" cy="14936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31572" r="50896" b="33082"/>
          <a:stretch/>
        </p:blipFill>
        <p:spPr>
          <a:xfrm flipV="1">
            <a:off x="9080845" y="2567958"/>
            <a:ext cx="356464" cy="14936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  <a:endParaRPr lang="en-US" altLang="ko-KR" sz="2000" dirty="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619734" y="4894813"/>
            <a:ext cx="3014645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시속 </a:t>
            </a:r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30km/h 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제한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</a:t>
            </a:r>
          </a:p>
          <a:p>
            <a:pPr latinLnBrk="0"/>
            <a:r>
              <a:rPr lang="ko-KR" altLang="en-US" sz="2000" dirty="0" err="1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진출입로가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많은 구간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 smtClean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1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291959" y="4726895"/>
            <a:ext cx="3792939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교차로로부터 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15~30m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이내 과속방지턱 설치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129174" y="5516473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보행자 통행의 안정성 및 편의 도모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생활환경 보호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과속방지턱 설치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2" y="1106386"/>
            <a:ext cx="4905766" cy="3249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630487" y="2251493"/>
            <a:ext cx="931026" cy="85768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62" y="1106386"/>
            <a:ext cx="4905766" cy="3249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31572" r="50896" b="33082"/>
          <a:stretch/>
        </p:blipFill>
        <p:spPr>
          <a:xfrm flipV="1">
            <a:off x="9414938" y="2567958"/>
            <a:ext cx="356464" cy="14936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31572" r="50896" b="33082"/>
          <a:stretch/>
        </p:blipFill>
        <p:spPr>
          <a:xfrm flipV="1">
            <a:off x="9080845" y="2567958"/>
            <a:ext cx="356464" cy="14936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  <a:endParaRPr lang="en-US" altLang="ko-KR" sz="2000" dirty="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619734" y="4894813"/>
            <a:ext cx="3014645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시속 </a:t>
            </a:r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30km/h 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제한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</a:t>
            </a:r>
          </a:p>
          <a:p>
            <a:pPr latinLnBrk="0"/>
            <a:r>
              <a:rPr lang="ko-KR" altLang="en-US" sz="2000" dirty="0" err="1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진출입로가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많은 구간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 smtClean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1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418711" y="4771958"/>
            <a:ext cx="3792939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보행자 통행의 안정성 및 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편의 도모 </a:t>
            </a:r>
            <a:endParaRPr lang="en-US" altLang="ko-KR" sz="20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</a:p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생활환경 보호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32715" y="4606694"/>
            <a:ext cx="3792939" cy="1555342"/>
            <a:chOff x="4084189" y="4680740"/>
            <a:chExt cx="3792939" cy="1555342"/>
          </a:xfrm>
        </p:grpSpPr>
        <p:sp>
          <p:nvSpPr>
            <p:cNvPr id="10" name="구름 9"/>
            <p:cNvSpPr/>
            <p:nvPr/>
          </p:nvSpPr>
          <p:spPr>
            <a:xfrm>
              <a:off x="4609059" y="4680740"/>
              <a:ext cx="2743200" cy="1555342"/>
            </a:xfrm>
            <a:prstGeom prst="clou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Rectangle 3"/>
            <p:cNvSpPr txBox="1">
              <a:spLocks noChangeArrowheads="1"/>
            </p:cNvSpPr>
            <p:nvPr/>
          </p:nvSpPr>
          <p:spPr bwMode="auto">
            <a:xfrm>
              <a:off x="4084189" y="4921740"/>
              <a:ext cx="3792939" cy="101784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ko-KR" altLang="en-US" sz="20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교차로로부터 </a:t>
              </a:r>
              <a:endParaRPr lang="en-US" altLang="ko-KR" sz="2000" dirty="0" smtClean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  <a:p>
              <a:pPr latinLnBrk="0"/>
              <a:r>
                <a:rPr lang="en-US" altLang="ko-KR" sz="20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15~30m</a:t>
              </a:r>
              <a:r>
                <a:rPr lang="ko-KR" altLang="en-US" sz="20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이내</a:t>
              </a:r>
              <a:endParaRPr lang="en-US" altLang="ko-KR" sz="2000" dirty="0" smtClean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  <a:p>
              <a:pPr latinLnBrk="0"/>
              <a:r>
                <a:rPr lang="ko-KR" altLang="en-US" sz="2000" dirty="0" smtClean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과속방지턱 설치</a:t>
              </a:r>
              <a:endParaRPr lang="en-US" altLang="ko-KR" sz="2000" dirty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64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U</a:t>
              </a:r>
              <a:r>
                <a:rPr lang="ko-KR" altLang="en-US" sz="40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턴 </a:t>
              </a:r>
              <a:r>
                <a:rPr lang="ko-KR" altLang="en-US" sz="40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구간 조정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/>
          <p:cNvGrpSpPr/>
          <p:nvPr/>
        </p:nvGrpSpPr>
        <p:grpSpPr>
          <a:xfrm>
            <a:off x="1940943" y="973987"/>
            <a:ext cx="8126083" cy="5347532"/>
            <a:chOff x="276065" y="973987"/>
            <a:chExt cx="6147120" cy="53475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065" y="973987"/>
              <a:ext cx="6147120" cy="5347532"/>
            </a:xfrm>
            <a:prstGeom prst="rect">
              <a:avLst/>
            </a:prstGeom>
          </p:spPr>
        </p:pic>
        <p:sp>
          <p:nvSpPr>
            <p:cNvPr id="7" name="도넛 6"/>
            <p:cNvSpPr/>
            <p:nvPr/>
          </p:nvSpPr>
          <p:spPr>
            <a:xfrm rot="1021571">
              <a:off x="1649026" y="2268748"/>
              <a:ext cx="2344142" cy="1742536"/>
            </a:xfrm>
            <a:prstGeom prst="donut">
              <a:avLst>
                <a:gd name="adj" fmla="val 6129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1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13" name="Picture 7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3117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2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5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48197"/>
          <a:stretch/>
        </p:blipFill>
        <p:spPr>
          <a:xfrm>
            <a:off x="6635045" y="1112426"/>
            <a:ext cx="4905766" cy="3243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" b="48323"/>
          <a:stretch/>
        </p:blipFill>
        <p:spPr>
          <a:xfrm>
            <a:off x="582181" y="1106385"/>
            <a:ext cx="4905766" cy="324994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U</a:t>
              </a:r>
              <a:r>
                <a:rPr lang="ko-KR" altLang="en-US" sz="3200" dirty="0" err="1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턴구간</a:t>
              </a:r>
              <a:r>
                <a:rPr lang="ko-KR" altLang="en-US" sz="3200" dirty="0" smtClean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 조정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595983" y="2251493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  <a:endPara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 smtClean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  <a:endParaRPr lang="en-US" altLang="ko-KR" sz="2000" dirty="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597390" y="5037075"/>
            <a:ext cx="3014645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같은 방향으로 </a:t>
            </a:r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2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개의 </a:t>
            </a:r>
            <a:r>
              <a:rPr lang="en-US" altLang="ko-KR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20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턴이 존재하여 비효율적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31176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2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490367" y="4738903"/>
            <a:ext cx="3792939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1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번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턴을 </a:t>
            </a:r>
            <a:r>
              <a:rPr lang="ko-KR" altLang="en-US" sz="1800" dirty="0" err="1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대향차로의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턴으로 변경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 가능구간 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늘림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173564" y="5516473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9" t="9182" r="35825" b="71321"/>
          <a:stretch/>
        </p:blipFill>
        <p:spPr>
          <a:xfrm>
            <a:off x="1532948" y="2165231"/>
            <a:ext cx="256572" cy="3131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4" t="14213" r="19835" b="68932"/>
          <a:stretch/>
        </p:blipFill>
        <p:spPr>
          <a:xfrm>
            <a:off x="5048973" y="1965737"/>
            <a:ext cx="267010" cy="33129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9" t="9182" r="35825" b="71321"/>
          <a:stretch/>
        </p:blipFill>
        <p:spPr>
          <a:xfrm>
            <a:off x="7490367" y="2165230"/>
            <a:ext cx="256572" cy="31313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4" t="14213" r="19835" b="68932"/>
          <a:stretch/>
        </p:blipFill>
        <p:spPr>
          <a:xfrm>
            <a:off x="10997711" y="1965737"/>
            <a:ext cx="267010" cy="33129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917057" y="2329680"/>
            <a:ext cx="546264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10757140" y="2321800"/>
            <a:ext cx="783671" cy="788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 flipH="1" flipV="1">
            <a:off x="-8178793" y="1319070"/>
            <a:ext cx="11881779" cy="1166641"/>
            <a:chOff x="-138023" y="3016615"/>
            <a:chExt cx="11881779" cy="1166641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6" t="18616" r="52877" b="18994"/>
            <a:stretch/>
          </p:blipFill>
          <p:spPr>
            <a:xfrm rot="10800000">
              <a:off x="-138023" y="3068188"/>
              <a:ext cx="1966823" cy="1115068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9277444" y="3016615"/>
              <a:ext cx="2466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7" t="26540" r="32288" b="45788"/>
          <a:stretch/>
        </p:blipFill>
        <p:spPr>
          <a:xfrm>
            <a:off x="2352311" y="1530256"/>
            <a:ext cx="936462" cy="633913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 flipH="1">
            <a:off x="-1951359" y="2592191"/>
            <a:ext cx="11761185" cy="1166641"/>
            <a:chOff x="-138023" y="3016615"/>
            <a:chExt cx="11881779" cy="116664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6" t="18616" r="52877" b="18994"/>
            <a:stretch/>
          </p:blipFill>
          <p:spPr>
            <a:xfrm rot="10800000">
              <a:off x="-138023" y="3068188"/>
              <a:ext cx="1966823" cy="1115068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77444" y="3016615"/>
              <a:ext cx="2466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29126" r="63083" b="44077"/>
          <a:stretch/>
        </p:blipFill>
        <p:spPr>
          <a:xfrm>
            <a:off x="8375425" y="2933159"/>
            <a:ext cx="969081" cy="653419"/>
          </a:xfrm>
          <a:prstGeom prst="rect">
            <a:avLst/>
          </a:prstGeom>
        </p:spPr>
      </p:pic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7481489" y="5460045"/>
            <a:ext cx="3842419" cy="9255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더 안전하고 편리하게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1800" dirty="0" err="1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턴가능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</a:t>
            </a:r>
            <a:endParaRPr lang="en-US" altLang="ko-KR" sz="1800" dirty="0" smtClean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양방향 </a:t>
            </a:r>
            <a:r>
              <a:rPr lang="en-US" altLang="ko-KR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턴이 가능하여 효율적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1800" dirty="0" smtClean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 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4691</TotalTime>
  <Words>356</Words>
  <Application>Microsoft Office PowerPoint</Application>
  <PresentationFormat>와이드스크린</PresentationFormat>
  <Paragraphs>136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Tahoma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오 수민</cp:lastModifiedBy>
  <cp:revision>143</cp:revision>
  <dcterms:created xsi:type="dcterms:W3CDTF">2015-12-02T02:04:02Z</dcterms:created>
  <dcterms:modified xsi:type="dcterms:W3CDTF">2023-06-13T14:06:39Z</dcterms:modified>
</cp:coreProperties>
</file>